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Default Extension="wav" ContentType="audio/wav"/>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339" autoAdjust="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media1.wav>
</file>

<file path=ppt/media/media10.wav>
</file>

<file path=ppt/media/media2.wav>
</file>

<file path=ppt/media/media3.wav>
</file>

<file path=ppt/media/media4.wav>
</file>

<file path=ppt/media/media5.wav>
</file>

<file path=ppt/media/media6.wav>
</file>

<file path=ppt/media/media7.wav>
</file>

<file path=ppt/media/media8.wav>
</file>

<file path=ppt/media/media9.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705600" y="4206240"/>
            <a:ext cx="960120" cy="457200"/>
          </a:xfrm>
        </p:spPr>
        <p:txBody>
          <a:bodyPr/>
          <a:lstStyle/>
          <a:p>
            <a:fld id="{1D8BD707-D9CF-40AE-B4C6-C98DA3205C09}" type="datetimeFigureOut">
              <a:rPr lang="en-US" smtClean="0"/>
              <a:pPr/>
              <a:t>10/21/2015</a:t>
            </a:fld>
            <a:endParaRPr lang="en-US" dirty="0"/>
          </a:p>
        </p:txBody>
      </p:sp>
      <p:sp>
        <p:nvSpPr>
          <p:cNvPr id="17" name="Footer Placeholder 16"/>
          <p:cNvSpPr>
            <a:spLocks noGrp="1"/>
          </p:cNvSpPr>
          <p:nvPr>
            <p:ph type="ftr" sz="quarter" idx="11"/>
          </p:nvPr>
        </p:nvSpPr>
        <p:spPr>
          <a:xfrm>
            <a:off x="5410200" y="4205288"/>
            <a:ext cx="1295400" cy="457200"/>
          </a:xfrm>
        </p:spPr>
        <p:txBody>
          <a:bodyPr/>
          <a:lstStyle/>
          <a:p>
            <a:endParaRPr lang="en-US" dirty="0"/>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Date Placeholder 25"/>
          <p:cNvSpPr>
            <a:spLocks noGrp="1"/>
          </p:cNvSpPr>
          <p:nvPr>
            <p:ph type="dt" sz="half" idx="10"/>
          </p:nvPr>
        </p:nvSpPr>
        <p:spPr/>
        <p:txBody>
          <a:bodyPr rtlCol="0"/>
          <a:lstStyle/>
          <a:p>
            <a:fld id="{1D8BD707-D9CF-40AE-B4C6-C98DA3205C09}" type="datetimeFigureOut">
              <a:rPr lang="en-US" smtClean="0"/>
              <a:pPr/>
              <a:t>10/21/2015</a:t>
            </a:fld>
            <a:endParaRPr lang="en-US" dirty="0"/>
          </a:p>
        </p:txBody>
      </p:sp>
      <p:sp>
        <p:nvSpPr>
          <p:cNvPr id="27" name="Slide Number Placeholder 26"/>
          <p:cNvSpPr>
            <a:spLocks noGrp="1"/>
          </p:cNvSpPr>
          <p:nvPr>
            <p:ph type="sldNum" sz="quarter" idx="11"/>
          </p:nvPr>
        </p:nvSpPr>
        <p:spPr/>
        <p:txBody>
          <a:bodyPr rtlCol="0"/>
          <a:lstStyle/>
          <a:p>
            <a:fld id="{B6F15528-21DE-4FAA-801E-634DDDAF4B2B}" type="slidenum">
              <a:rPr lang="en-US" smtClean="0"/>
              <a:pPr/>
              <a:t>‹#›</a:t>
            </a:fld>
            <a:endParaRPr lang="en-US" dirty="0"/>
          </a:p>
        </p:txBody>
      </p:sp>
      <p:sp>
        <p:nvSpPr>
          <p:cNvPr id="28" name="Footer Placeholder 27"/>
          <p:cNvSpPr>
            <a:spLocks noGrp="1"/>
          </p:cNvSpPr>
          <p:nvPr>
            <p:ph type="ftr" sz="quarter" idx="12"/>
          </p:nvPr>
        </p:nvSpPr>
        <p:spPr/>
        <p:txBody>
          <a:bodyPr rtlCol="0"/>
          <a:lstStyle/>
          <a:p>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a:xfrm>
            <a:off x="6583680" y="612648"/>
            <a:ext cx="957264" cy="457200"/>
          </a:xfrm>
        </p:spPr>
        <p:txBody>
          <a:bodyPr/>
          <a:lstStyle/>
          <a:p>
            <a:fld id="{1D8BD707-D9CF-40AE-B4C6-C98DA3205C09}" type="datetimeFigureOut">
              <a:rPr lang="en-US" smtClean="0"/>
              <a:pPr/>
              <a:t>10/21/2015</a:t>
            </a:fld>
            <a:endParaRPr lang="en-US" dirty="0"/>
          </a:p>
        </p:txBody>
      </p:sp>
      <p:sp>
        <p:nvSpPr>
          <p:cNvPr id="4" name="Footer Placeholder 3"/>
          <p:cNvSpPr>
            <a:spLocks noGrp="1"/>
          </p:cNvSpPr>
          <p:nvPr>
            <p:ph type="ftr" sz="quarter" idx="11"/>
          </p:nvPr>
        </p:nvSpPr>
        <p:spPr>
          <a:xfrm>
            <a:off x="5257800" y="612648"/>
            <a:ext cx="1325880" cy="457200"/>
          </a:xfrm>
        </p:spPr>
        <p:txBody>
          <a:bodyPr/>
          <a:lstStyle/>
          <a:p>
            <a:endParaRPr lang="en-US" dirty="0"/>
          </a:p>
        </p:txBody>
      </p:sp>
      <p:sp>
        <p:nvSpPr>
          <p:cNvPr id="5" name="Slide Number Placeholder 4"/>
          <p:cNvSpPr>
            <a:spLocks noGrp="1"/>
          </p:cNvSpPr>
          <p:nvPr>
            <p:ph type="sldNum" sz="quarter" idx="12"/>
          </p:nvPr>
        </p:nvSpPr>
        <p:spPr>
          <a:xfrm>
            <a:off x="8174736" y="2272"/>
            <a:ext cx="762000" cy="365760"/>
          </a:xfrm>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1D8BD707-D9CF-40AE-B4C6-C98DA3205C09}" type="datetimeFigureOut">
              <a:rPr lang="en-US" smtClean="0"/>
              <a:pPr/>
              <a:t>10/21/2015</a:t>
            </a:fld>
            <a:endParaRPr lang="en-US" dirty="0"/>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dirty="0"/>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wav"/><Relationship Id="rId2" Type="http://schemas.openxmlformats.org/officeDocument/2006/relationships/slideLayout" Target="../slideLayouts/slideLayout1.xml"/><Relationship Id="rId1" Type="http://schemas.openxmlformats.org/officeDocument/2006/relationships/video" Target="NULL"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media" Target="../media/media10.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media" Target="../media/media2.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media" Target="../media/media3.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microsoft.com/office/2007/relationships/media" Target="../media/media4.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microsoft.com/office/2007/relationships/media" Target="../media/media5.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media" Target="../media/media6.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media" Target="../media/media7.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media" Target="../media/media8.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07/relationships/media" Target="../media/media9.wav"/><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1676400"/>
            <a:ext cx="7772400" cy="1470025"/>
          </a:xfrm>
        </p:spPr>
        <p:txBody>
          <a:bodyPr>
            <a:normAutofit fontScale="90000"/>
          </a:bodyPr>
          <a:lstStyle/>
          <a:p>
            <a:r>
              <a:rPr lang="en-US" b="1" dirty="0" smtClean="0">
                <a:latin typeface="+mn-lt"/>
              </a:rPr>
              <a:t/>
            </a:r>
            <a:br>
              <a:rPr lang="en-US" b="1" dirty="0" smtClean="0">
                <a:latin typeface="+mn-lt"/>
              </a:rPr>
            </a:br>
            <a:r>
              <a:rPr lang="en-US" b="1" dirty="0" smtClean="0">
                <a:latin typeface="+mn-lt"/>
              </a:rPr>
              <a:t/>
            </a:r>
            <a:br>
              <a:rPr lang="en-US" b="1" dirty="0" smtClean="0">
                <a:latin typeface="+mn-lt"/>
              </a:rPr>
            </a:br>
            <a:r>
              <a:rPr lang="en-US" b="1" dirty="0" smtClean="0">
                <a:latin typeface="+mn-lt"/>
              </a:rPr>
              <a:t/>
            </a:r>
            <a:br>
              <a:rPr lang="en-US" b="1" dirty="0" smtClean="0">
                <a:latin typeface="+mn-lt"/>
              </a:rPr>
            </a:br>
            <a:r>
              <a:rPr lang="en-US" b="1" dirty="0" smtClean="0">
                <a:latin typeface="+mn-lt"/>
              </a:rPr>
              <a:t/>
            </a:r>
            <a:br>
              <a:rPr lang="en-US" b="1" dirty="0" smtClean="0">
                <a:latin typeface="+mn-lt"/>
              </a:rPr>
            </a:br>
            <a:r>
              <a:rPr lang="en-US" b="1" dirty="0" smtClean="0">
                <a:latin typeface="+mn-lt"/>
              </a:rPr>
              <a:t/>
            </a:r>
            <a:br>
              <a:rPr lang="en-US" b="1" dirty="0" smtClean="0">
                <a:latin typeface="+mn-lt"/>
              </a:rPr>
            </a:br>
            <a:r>
              <a:rPr lang="en-US" b="1" dirty="0" smtClean="0">
                <a:latin typeface="+mn-lt"/>
              </a:rPr>
              <a:t>Big Data Security: </a:t>
            </a:r>
            <a:br>
              <a:rPr lang="en-US" b="1" dirty="0" smtClean="0">
                <a:latin typeface="+mn-lt"/>
              </a:rPr>
            </a:br>
            <a:r>
              <a:rPr lang="en-US" sz="2900" b="1" dirty="0" smtClean="0">
                <a:latin typeface="+mn-lt"/>
              </a:rPr>
              <a:t>The Evolution of </a:t>
            </a:r>
            <a:r>
              <a:rPr lang="en-US" sz="2900" b="1" dirty="0" err="1" smtClean="0">
                <a:latin typeface="+mn-lt"/>
              </a:rPr>
              <a:t>Hadoop’s</a:t>
            </a:r>
            <a:r>
              <a:rPr lang="en-US" sz="2900" b="1" dirty="0" smtClean="0">
                <a:latin typeface="+mn-lt"/>
              </a:rPr>
              <a:t> Security Model</a:t>
            </a:r>
            <a:r>
              <a:rPr lang="en-US" dirty="0" smtClean="0"/>
              <a:t/>
            </a:r>
            <a:br>
              <a:rPr lang="en-US" dirty="0" smtClean="0"/>
            </a:br>
            <a:endParaRPr lang="en-US" dirty="0"/>
          </a:p>
        </p:txBody>
      </p:sp>
      <p:sp>
        <p:nvSpPr>
          <p:cNvPr id="3" name="Subtitle 2"/>
          <p:cNvSpPr>
            <a:spLocks noGrp="1"/>
          </p:cNvSpPr>
          <p:nvPr>
            <p:ph type="subTitle" idx="1"/>
          </p:nvPr>
        </p:nvSpPr>
        <p:spPr>
          <a:xfrm>
            <a:off x="2209800" y="3810000"/>
            <a:ext cx="6934200" cy="2895600"/>
          </a:xfrm>
        </p:spPr>
        <p:txBody>
          <a:bodyPr>
            <a:normAutofit/>
          </a:bodyPr>
          <a:lstStyle/>
          <a:p>
            <a:endParaRPr lang="en-US" dirty="0" smtClean="0"/>
          </a:p>
          <a:p>
            <a:endParaRPr lang="en-US" dirty="0" smtClean="0"/>
          </a:p>
          <a:p>
            <a:r>
              <a:rPr lang="en-US" dirty="0" smtClean="0"/>
              <a:t>				By</a:t>
            </a:r>
          </a:p>
          <a:p>
            <a:r>
              <a:rPr lang="en-US" dirty="0" smtClean="0"/>
              <a:t>				</a:t>
            </a:r>
            <a:r>
              <a:rPr lang="en-US" dirty="0" err="1" smtClean="0"/>
              <a:t>Sandeep</a:t>
            </a:r>
            <a:r>
              <a:rPr lang="en-US" dirty="0" smtClean="0"/>
              <a:t> Kumar</a:t>
            </a:r>
          </a:p>
          <a:p>
            <a:r>
              <a:rPr lang="en-US" sz="1800" dirty="0" smtClean="0"/>
              <a:t>				ITMS 528: Database Security</a:t>
            </a:r>
          </a:p>
          <a:p>
            <a:endParaRPr lang="en-US"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1460"/>
    </mc:Choice>
    <mc:Fallback>
      <p:transition spd="slow" advTm="31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showWhenStopped="0">
                <p:cTn id="7" fill="hold" display="0">
                  <p:stCondLst>
                    <p:cond delay="indefinite"/>
                  </p:stCondLst>
                  <p:endCondLst>
                    <p:cond evt="onNext" delay="0">
                      <p:tgtEl>
                        <p:sldTgt/>
                      </p:tgtEl>
                    </p:cond>
                    <p:cond evt="onPrev" delay="0">
                      <p:tgtEl>
                        <p:sldTgt/>
                      </p:tgtEl>
                    </p:cond>
                  </p:end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REFERENCES</a:t>
            </a:r>
            <a:endParaRPr lang="en-US" dirty="0"/>
          </a:p>
        </p:txBody>
      </p:sp>
      <p:sp>
        <p:nvSpPr>
          <p:cNvPr id="3" name="Content Placeholder 2"/>
          <p:cNvSpPr>
            <a:spLocks noGrp="1"/>
          </p:cNvSpPr>
          <p:nvPr>
            <p:ph idx="1"/>
          </p:nvPr>
        </p:nvSpPr>
        <p:spPr/>
        <p:txBody>
          <a:bodyPr>
            <a:normAutofit fontScale="40000" lnSpcReduction="20000"/>
          </a:bodyPr>
          <a:lstStyle/>
          <a:p>
            <a:pPr marL="624078" lvl="0" indent="-514350">
              <a:buFont typeface="Wingdings" pitchFamily="2" charset="2"/>
              <a:buChar char="Ø"/>
            </a:pPr>
            <a:r>
              <a:rPr lang="en-US" dirty="0" smtClean="0"/>
              <a:t> </a:t>
            </a:r>
            <a:r>
              <a:rPr lang="en-US" dirty="0" err="1" smtClean="0"/>
              <a:t>Ren</a:t>
            </a:r>
            <a:r>
              <a:rPr lang="en-US" dirty="0" smtClean="0"/>
              <a:t>, </a:t>
            </a:r>
            <a:r>
              <a:rPr lang="en-US" dirty="0" err="1" smtClean="0"/>
              <a:t>Yulong</a:t>
            </a:r>
            <a:r>
              <a:rPr lang="en-US" dirty="0" smtClean="0"/>
              <a:t>, and </a:t>
            </a:r>
            <a:r>
              <a:rPr lang="en-US" dirty="0" err="1" smtClean="0"/>
              <a:t>Wen</a:t>
            </a:r>
            <a:r>
              <a:rPr lang="en-US" dirty="0" smtClean="0"/>
              <a:t> Tang. "A SERVICE INTEGRITY ASSURANCE FRAMEWORK FOR CLOUD COMPUTING BASED ON MAPREDUCE."Proceedings of IEEE CCIS2012. Hangzhou: 2012, pp 240 – 244, Oct. 30 2012-Nov. 1 2012</a:t>
            </a:r>
          </a:p>
          <a:p>
            <a:pPr>
              <a:buFont typeface="Wingdings" pitchFamily="2" charset="2"/>
              <a:buChar char="Ø"/>
            </a:pPr>
            <a:endParaRPr lang="en-US" dirty="0" smtClean="0"/>
          </a:p>
          <a:p>
            <a:pPr marL="624078" lvl="0" indent="-514350">
              <a:buFont typeface="Wingdings" pitchFamily="2" charset="2"/>
              <a:buChar char="Ø"/>
            </a:pPr>
            <a:r>
              <a:rPr lang="en-US" dirty="0" smtClean="0"/>
              <a:t>N, Gonzalez, </a:t>
            </a:r>
            <a:r>
              <a:rPr lang="en-US" dirty="0" err="1" smtClean="0"/>
              <a:t>Miers</a:t>
            </a:r>
            <a:r>
              <a:rPr lang="en-US" dirty="0" smtClean="0"/>
              <a:t> C, </a:t>
            </a:r>
            <a:r>
              <a:rPr lang="en-US" dirty="0" err="1" smtClean="0"/>
              <a:t>Redigolo</a:t>
            </a:r>
            <a:r>
              <a:rPr lang="en-US" dirty="0" smtClean="0"/>
              <a:t> F, </a:t>
            </a:r>
            <a:r>
              <a:rPr lang="en-US" dirty="0" err="1" smtClean="0"/>
              <a:t>Carvalho</a:t>
            </a:r>
            <a:r>
              <a:rPr lang="en-US" dirty="0" smtClean="0"/>
              <a:t> T, </a:t>
            </a:r>
            <a:r>
              <a:rPr lang="en-US" dirty="0" err="1" smtClean="0"/>
              <a:t>Simplicio</a:t>
            </a:r>
            <a:r>
              <a:rPr lang="en-US" dirty="0" smtClean="0"/>
              <a:t> M, de Sousa G.T, and </a:t>
            </a:r>
            <a:r>
              <a:rPr lang="en-US" dirty="0" err="1" smtClean="0"/>
              <a:t>Pourzandi</a:t>
            </a:r>
            <a:r>
              <a:rPr lang="en-US" dirty="0" smtClean="0"/>
              <a:t> M. "A Quantitative Analysis of Current Security Concerns and Solutions for Cloud Computing.". Athens: 2011., pp 231 – 238, Nov. 29 2011- Dec. 1 2011</a:t>
            </a:r>
          </a:p>
          <a:p>
            <a:pPr>
              <a:buFont typeface="Wingdings" pitchFamily="2" charset="2"/>
              <a:buChar char="Ø"/>
            </a:pPr>
            <a:endParaRPr lang="en-US" dirty="0" smtClean="0"/>
          </a:p>
          <a:p>
            <a:pPr marL="624078" lvl="0" indent="-514350">
              <a:buFont typeface="Wingdings" pitchFamily="2" charset="2"/>
              <a:buChar char="Ø"/>
            </a:pPr>
            <a:r>
              <a:rPr lang="en-US" dirty="0" err="1" smtClean="0"/>
              <a:t>Hao</a:t>
            </a:r>
            <a:r>
              <a:rPr lang="en-US" dirty="0" smtClean="0"/>
              <a:t>, Chen, and Ying </a:t>
            </a:r>
            <a:r>
              <a:rPr lang="en-US" dirty="0" err="1" smtClean="0"/>
              <a:t>Qiao</a:t>
            </a:r>
            <a:r>
              <a:rPr lang="en-US" dirty="0" smtClean="0"/>
              <a:t>. "Research of Cloud Computing based on the </a:t>
            </a:r>
            <a:r>
              <a:rPr lang="en-US" dirty="0" err="1" smtClean="0"/>
              <a:t>Hadoop</a:t>
            </a:r>
            <a:r>
              <a:rPr lang="en-US" dirty="0" smtClean="0"/>
              <a:t> platform.". Chengdu, China: 2011, pp. 181 – 184, 21-23 Oct 2011.</a:t>
            </a:r>
          </a:p>
          <a:p>
            <a:pPr>
              <a:buFont typeface="Wingdings" pitchFamily="2" charset="2"/>
              <a:buChar char="Ø"/>
            </a:pPr>
            <a:endParaRPr lang="en-US" dirty="0" smtClean="0"/>
          </a:p>
          <a:p>
            <a:pPr marL="624078" lvl="0" indent="-514350">
              <a:buFont typeface="Wingdings" pitchFamily="2" charset="2"/>
              <a:buChar char="Ø"/>
            </a:pPr>
            <a:r>
              <a:rPr lang="en-US" dirty="0" smtClean="0"/>
              <a:t>Y, </a:t>
            </a:r>
            <a:r>
              <a:rPr lang="en-US" dirty="0" err="1" smtClean="0"/>
              <a:t>Amanatullah</a:t>
            </a:r>
            <a:r>
              <a:rPr lang="en-US" dirty="0" smtClean="0"/>
              <a:t>, </a:t>
            </a:r>
            <a:r>
              <a:rPr lang="en-US" dirty="0" err="1" smtClean="0"/>
              <a:t>Ipung</a:t>
            </a:r>
            <a:r>
              <a:rPr lang="en-US" dirty="0" smtClean="0"/>
              <a:t> H.P., </a:t>
            </a:r>
            <a:r>
              <a:rPr lang="en-US" dirty="0" err="1" smtClean="0"/>
              <a:t>Juliandri</a:t>
            </a:r>
            <a:r>
              <a:rPr lang="en-US" dirty="0" smtClean="0"/>
              <a:t> A, and Lim C. "Toward cloud computing reference architecture: Cloud service management perspective.". Jakarta: 2013, pp. 1-4, 13-14 Jun. 2013.</a:t>
            </a:r>
          </a:p>
          <a:p>
            <a:pPr>
              <a:buFont typeface="Wingdings" pitchFamily="2" charset="2"/>
              <a:buChar char="Ø"/>
            </a:pPr>
            <a:endParaRPr lang="en-US" dirty="0" smtClean="0"/>
          </a:p>
          <a:p>
            <a:pPr marL="624078" lvl="0" indent="-514350">
              <a:buFont typeface="Wingdings" pitchFamily="2" charset="2"/>
              <a:buChar char="Ø"/>
            </a:pPr>
            <a:r>
              <a:rPr lang="en-US" dirty="0" smtClean="0"/>
              <a:t>A, </a:t>
            </a:r>
            <a:r>
              <a:rPr lang="en-US" dirty="0" err="1" smtClean="0"/>
              <a:t>Katal</a:t>
            </a:r>
            <a:r>
              <a:rPr lang="en-US" dirty="0" smtClean="0"/>
              <a:t>, </a:t>
            </a:r>
            <a:r>
              <a:rPr lang="en-US" dirty="0" err="1" smtClean="0"/>
              <a:t>Wazid</a:t>
            </a:r>
            <a:r>
              <a:rPr lang="en-US" dirty="0" smtClean="0"/>
              <a:t> M, and </a:t>
            </a:r>
            <a:r>
              <a:rPr lang="en-US" dirty="0" err="1" smtClean="0"/>
              <a:t>Goudar</a:t>
            </a:r>
            <a:r>
              <a:rPr lang="en-US" dirty="0" smtClean="0"/>
              <a:t> R.H. "Big data: Issues, challenges, tools and Good practices.". Noida:2013, pp. 404 – 409, 8-10 Aug. 2013.</a:t>
            </a:r>
          </a:p>
          <a:p>
            <a:pPr>
              <a:buFont typeface="Wingdings" pitchFamily="2" charset="2"/>
              <a:buChar char="Ø"/>
            </a:pPr>
            <a:endParaRPr lang="en-US" dirty="0" smtClean="0"/>
          </a:p>
          <a:p>
            <a:pPr marL="624078" lvl="0" indent="-514350">
              <a:buFont typeface="Wingdings" pitchFamily="2" charset="2"/>
              <a:buChar char="Ø"/>
            </a:pPr>
            <a:r>
              <a:rPr lang="en-US" dirty="0" smtClean="0"/>
              <a:t>Lu, Huang, Ting-tin </a:t>
            </a:r>
            <a:r>
              <a:rPr lang="en-US" dirty="0" err="1" smtClean="0"/>
              <a:t>Hu</a:t>
            </a:r>
            <a:r>
              <a:rPr lang="en-US" dirty="0" smtClean="0"/>
              <a:t>, and </a:t>
            </a:r>
            <a:r>
              <a:rPr lang="en-US" dirty="0" err="1" smtClean="0"/>
              <a:t>Hai-shan</a:t>
            </a:r>
            <a:r>
              <a:rPr lang="en-US" dirty="0" smtClean="0"/>
              <a:t> Chen. "Research on </a:t>
            </a:r>
            <a:r>
              <a:rPr lang="en-US" dirty="0" err="1" smtClean="0"/>
              <a:t>Hadoop</a:t>
            </a:r>
            <a:r>
              <a:rPr lang="en-US" dirty="0" smtClean="0"/>
              <a:t> Cloud Computing Model and its Applications.". Hangzhou, China: 2012, pp. 59 – 63, 21-24 Oct. 2012.</a:t>
            </a:r>
          </a:p>
          <a:p>
            <a:pPr>
              <a:buFont typeface="Wingdings" pitchFamily="2" charset="2"/>
              <a:buChar char="Ø"/>
            </a:pPr>
            <a:endParaRPr lang="en-US" dirty="0" smtClean="0"/>
          </a:p>
          <a:p>
            <a:pPr marL="624078" lvl="0" indent="-514350">
              <a:buFont typeface="Wingdings" pitchFamily="2" charset="2"/>
              <a:buChar char="Ø"/>
            </a:pPr>
            <a:r>
              <a:rPr lang="en-US" dirty="0" err="1" smtClean="0"/>
              <a:t>Wie</a:t>
            </a:r>
            <a:r>
              <a:rPr lang="en-US" dirty="0" smtClean="0"/>
              <a:t>, Jiang , Ravi V.T, and </a:t>
            </a:r>
            <a:r>
              <a:rPr lang="en-US" dirty="0" err="1" smtClean="0"/>
              <a:t>Agrawal</a:t>
            </a:r>
            <a:r>
              <a:rPr lang="en-US" dirty="0" smtClean="0"/>
              <a:t> G. "A Map-Reduce System with an Alternate API for Multi-core Environments.". Melbourne, VIC: 2010, pp. 84-93, 17-20 May. 2010.</a:t>
            </a:r>
          </a:p>
          <a:p>
            <a:pPr>
              <a:buFont typeface="Wingdings" pitchFamily="2" charset="2"/>
              <a:buChar char="Ø"/>
            </a:pPr>
            <a:endParaRPr lang="en-US" dirty="0" smtClean="0"/>
          </a:p>
          <a:p>
            <a:pPr marL="624078" indent="-514350">
              <a:buFont typeface="Wingdings" pitchFamily="2" charset="2"/>
              <a:buChar char="Ø"/>
            </a:pPr>
            <a:r>
              <a:rPr lang="en-US" dirty="0" smtClean="0"/>
              <a:t>http://thevarguy.com/big-data-technology-solutions-and-information/072815/niara-cloudera-partner-big-data-security</a:t>
            </a:r>
            <a:endParaRPr lang="en-US"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28"/>
    </mc:Choice>
    <mc:Fallback>
      <p:transition spd="slow" advTm="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i="1" dirty="0" smtClean="0"/>
              <a:t>ABSTRACT</a:t>
            </a:r>
            <a:r>
              <a:rPr lang="en-US" dirty="0" smtClean="0"/>
              <a:t/>
            </a:r>
            <a:br>
              <a:rPr lang="en-US" dirty="0" smtClean="0"/>
            </a:br>
            <a:endParaRPr lang="en-US" dirty="0"/>
          </a:p>
        </p:txBody>
      </p:sp>
      <p:sp>
        <p:nvSpPr>
          <p:cNvPr id="3" name="Content Placeholder 2"/>
          <p:cNvSpPr>
            <a:spLocks noGrp="1"/>
          </p:cNvSpPr>
          <p:nvPr>
            <p:ph idx="1"/>
          </p:nvPr>
        </p:nvSpPr>
        <p:spPr/>
        <p:txBody>
          <a:bodyPr>
            <a:normAutofit/>
          </a:bodyPr>
          <a:lstStyle/>
          <a:p>
            <a:pPr algn="just">
              <a:buNone/>
            </a:pPr>
            <a:r>
              <a:rPr lang="en-US" sz="1900" i="1" dirty="0" smtClean="0"/>
              <a:t>    In this paper, we discuss security issues for cloud computing, Big data, Map Reduce and </a:t>
            </a:r>
            <a:r>
              <a:rPr lang="en-US" sz="1900" i="1" dirty="0" err="1" smtClean="0"/>
              <a:t>Hadoop</a:t>
            </a:r>
            <a:r>
              <a:rPr lang="en-US" sz="1900" i="1" dirty="0" smtClean="0"/>
              <a:t> environment. The main focus is on security issues in cloud computing that are associated with </a:t>
            </a:r>
            <a:r>
              <a:rPr lang="en-US" sz="1900" i="1" dirty="0" err="1" smtClean="0"/>
              <a:t>bigdata</a:t>
            </a:r>
            <a:r>
              <a:rPr lang="en-US" sz="1900" i="1" dirty="0" smtClean="0"/>
              <a:t>. Big data applications are a great benefit to organizations, business, companies and many large scale and small scale industries. We also discuss various possible solutions for the issues in cloud computing security and </a:t>
            </a:r>
            <a:r>
              <a:rPr lang="en-US" sz="1900" i="1" dirty="0" err="1" smtClean="0"/>
              <a:t>Hadoop</a:t>
            </a:r>
            <a:r>
              <a:rPr lang="en-US" sz="1900" i="1" dirty="0" smtClean="0"/>
              <a:t>. Cloud computing security is developing at a rapid pace which includes computer security, network security, information security, and data privacy.</a:t>
            </a:r>
            <a:endParaRPr lang="en-US" sz="1900" dirty="0" smtClean="0"/>
          </a:p>
          <a:p>
            <a:pPr>
              <a:buNone/>
            </a:pPr>
            <a:endParaRPr lang="en-US"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84443"/>
    </mc:Choice>
    <mc:Fallback>
      <p:transition spd="slow" advTm="84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t>INTRODUCTION</a:t>
            </a:r>
          </a:p>
        </p:txBody>
      </p:sp>
      <p:sp>
        <p:nvSpPr>
          <p:cNvPr id="3" name="Content Placeholder 2"/>
          <p:cNvSpPr>
            <a:spLocks noGrp="1"/>
          </p:cNvSpPr>
          <p:nvPr>
            <p:ph idx="1"/>
          </p:nvPr>
        </p:nvSpPr>
        <p:spPr/>
        <p:txBody>
          <a:bodyPr>
            <a:normAutofit/>
          </a:bodyPr>
          <a:lstStyle/>
          <a:p>
            <a:pPr algn="just">
              <a:buNone/>
            </a:pPr>
            <a:r>
              <a:rPr lang="en-US" dirty="0" smtClean="0"/>
              <a:t>	</a:t>
            </a:r>
            <a:r>
              <a:rPr lang="en-US" sz="1900" dirty="0" smtClean="0"/>
              <a:t>In order to analyze complex data and to identify patterns it is very important to securely store, manage and share large amounts of complex data. Cloud comes with an explicit security challenge, i.e. the data owner might not have any control of where the data is placed. The reason behind this control issue is that if one wants to get the benefits of cloud computing, he/she must also utilize the allocation of resources and also the scheduling given by the controls. Hence it is required to protect the data in the midst of untrustworthy processes. </a:t>
            </a:r>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195725"/>
    </mc:Choice>
    <mc:Fallback>
      <p:transition spd="slow" advTm="195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t>NEED OF SECURITY IN BIG DATA</a:t>
            </a:r>
            <a:endParaRPr lang="en-US" sz="3600" dirty="0"/>
          </a:p>
        </p:txBody>
      </p:sp>
      <p:sp>
        <p:nvSpPr>
          <p:cNvPr id="3" name="Content Placeholder 2"/>
          <p:cNvSpPr>
            <a:spLocks noGrp="1"/>
          </p:cNvSpPr>
          <p:nvPr>
            <p:ph idx="1"/>
          </p:nvPr>
        </p:nvSpPr>
        <p:spPr/>
        <p:txBody>
          <a:bodyPr>
            <a:normAutofit/>
          </a:bodyPr>
          <a:lstStyle/>
          <a:p>
            <a:pPr algn="just">
              <a:buNone/>
            </a:pPr>
            <a:r>
              <a:rPr lang="en-US" sz="1900" dirty="0" smtClean="0"/>
              <a:t>    </a:t>
            </a:r>
          </a:p>
          <a:p>
            <a:pPr algn="just">
              <a:buNone/>
            </a:pPr>
            <a:r>
              <a:rPr lang="en-US" sz="1900" dirty="0" smtClean="0"/>
              <a:t>     For marketing and research, many of the businesses uses big data, but may not have the fundamental assets particularly from a security perspective. If a security breach occurs to big data, it would result in even more serious legal repercussions and reputational damage than at present.</a:t>
            </a:r>
          </a:p>
          <a:p>
            <a:pPr algn="just">
              <a:buNone/>
            </a:pPr>
            <a:endParaRPr lang="en-US" sz="1900" dirty="0" smtClean="0"/>
          </a:p>
          <a:p>
            <a:pPr algn="just">
              <a:buNone/>
            </a:pPr>
            <a:r>
              <a:rPr lang="en-US" sz="1900" dirty="0" smtClean="0"/>
              <a:t>      Not only security but also data privacy challenges existing industries and federal organizations. With the increase in the use of big data in business, many companies are wrestling with privacy issues. Data privacy is a liability, thus companies must be on privacy defensive. </a:t>
            </a:r>
            <a:endParaRPr lang="en-US" sz="1900"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105335"/>
    </mc:Choice>
    <mc:Fallback>
      <p:transition spd="slow" advTm="105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ISSUES AND CHALLENGES</a:t>
            </a:r>
            <a:endParaRPr lang="en-US" dirty="0"/>
          </a:p>
        </p:txBody>
      </p:sp>
      <p:sp>
        <p:nvSpPr>
          <p:cNvPr id="3" name="Content Placeholder 2"/>
          <p:cNvSpPr>
            <a:spLocks noGrp="1"/>
          </p:cNvSpPr>
          <p:nvPr>
            <p:ph idx="1"/>
          </p:nvPr>
        </p:nvSpPr>
        <p:spPr/>
        <p:txBody>
          <a:bodyPr>
            <a:normAutofit/>
          </a:bodyPr>
          <a:lstStyle/>
          <a:p>
            <a:pPr>
              <a:buNone/>
            </a:pPr>
            <a:r>
              <a:rPr lang="en-US" sz="1800" dirty="0" smtClean="0"/>
              <a:t> </a:t>
            </a:r>
            <a:r>
              <a:rPr lang="en-US" sz="1800" b="1" i="1" dirty="0" smtClean="0"/>
              <a:t>Network level:</a:t>
            </a:r>
            <a:r>
              <a:rPr lang="en-US" sz="1800" b="1" dirty="0" smtClean="0"/>
              <a:t> </a:t>
            </a:r>
          </a:p>
          <a:p>
            <a:pPr>
              <a:buNone/>
            </a:pPr>
            <a:r>
              <a:rPr lang="en-US" sz="1800" dirty="0" smtClean="0"/>
              <a:t>	The challenges that can be categorized under a network level deal with network protocols and network security, such as distributed nodes, distributed data, Internodes communication.</a:t>
            </a:r>
          </a:p>
          <a:p>
            <a:pPr>
              <a:buNone/>
            </a:pPr>
            <a:r>
              <a:rPr lang="en-US" sz="1800" dirty="0" smtClean="0"/>
              <a:t> </a:t>
            </a:r>
          </a:p>
          <a:p>
            <a:pPr>
              <a:buNone/>
            </a:pPr>
            <a:r>
              <a:rPr lang="en-US" sz="1800" b="1" i="1" dirty="0" smtClean="0"/>
              <a:t>Authentication level:</a:t>
            </a:r>
            <a:r>
              <a:rPr lang="en-US" sz="1800" b="1" dirty="0" smtClean="0"/>
              <a:t> </a:t>
            </a:r>
          </a:p>
          <a:p>
            <a:pPr>
              <a:buNone/>
            </a:pPr>
            <a:r>
              <a:rPr lang="en-US" sz="1800" dirty="0" smtClean="0"/>
              <a:t>	The challenges that can be categorized under user authentication level deals with encryption/decryption techniques, authentication methods such as administrative rights for nodes, authentication of applications and nodes, and logging.</a:t>
            </a:r>
          </a:p>
          <a:p>
            <a:pPr>
              <a:buNone/>
            </a:pPr>
            <a:r>
              <a:rPr lang="en-US" sz="1800" dirty="0" smtClean="0"/>
              <a:t> </a:t>
            </a:r>
          </a:p>
          <a:p>
            <a:pPr>
              <a:buNone/>
            </a:pPr>
            <a:r>
              <a:rPr lang="en-US" sz="1800" b="1" i="1" dirty="0" smtClean="0"/>
              <a:t>Generic types:</a:t>
            </a:r>
            <a:r>
              <a:rPr lang="en-US" sz="1800" b="1" dirty="0" smtClean="0"/>
              <a:t> </a:t>
            </a:r>
          </a:p>
          <a:p>
            <a:pPr algn="just">
              <a:buNone/>
            </a:pPr>
            <a:r>
              <a:rPr lang="en-US" sz="1800" dirty="0" smtClean="0"/>
              <a:t>	The challenges that can be categorized under general level are traditional security tools, and use of different technologies</a:t>
            </a:r>
          </a:p>
          <a:p>
            <a:pPr algn="just">
              <a:buNone/>
            </a:pPr>
            <a:endParaRPr lang="en-US" sz="1800" dirty="0" smtClean="0"/>
          </a:p>
          <a:p>
            <a:pPr>
              <a:buNone/>
            </a:pPr>
            <a:endParaRPr lang="en-US" sz="1800"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276345"/>
    </mc:Choice>
    <mc:Fallback>
      <p:transition spd="slow" advTm="2763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ISSUES AND CHALLENGES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1900" dirty="0" smtClean="0"/>
              <a:t>Distributed Nodes</a:t>
            </a:r>
          </a:p>
          <a:p>
            <a:pPr marL="514350" indent="-514350">
              <a:buFont typeface="+mj-lt"/>
              <a:buAutoNum type="arabicPeriod"/>
            </a:pPr>
            <a:r>
              <a:rPr lang="en-US" sz="1900" dirty="0" smtClean="0"/>
              <a:t>Distributed Data</a:t>
            </a:r>
          </a:p>
          <a:p>
            <a:pPr marL="514350" indent="-514350">
              <a:buFont typeface="+mj-lt"/>
              <a:buAutoNum type="arabicPeriod"/>
            </a:pPr>
            <a:r>
              <a:rPr lang="en-US" sz="1900" dirty="0" smtClean="0"/>
              <a:t>Internodes Communication</a:t>
            </a:r>
          </a:p>
          <a:p>
            <a:pPr marL="514350" indent="-514350">
              <a:buFont typeface="+mj-lt"/>
              <a:buAutoNum type="arabicPeriod"/>
            </a:pPr>
            <a:r>
              <a:rPr lang="en-US" sz="1900" dirty="0" smtClean="0"/>
              <a:t>Data Protection</a:t>
            </a:r>
          </a:p>
          <a:p>
            <a:pPr marL="514350" indent="-514350">
              <a:buFont typeface="+mj-lt"/>
              <a:buAutoNum type="arabicPeriod"/>
            </a:pPr>
            <a:r>
              <a:rPr lang="en-US" sz="1900" dirty="0" smtClean="0"/>
              <a:t>Administrative Rights for Nodes</a:t>
            </a:r>
          </a:p>
          <a:p>
            <a:pPr marL="514350" indent="-514350">
              <a:buFont typeface="+mj-lt"/>
              <a:buAutoNum type="arabicPeriod"/>
            </a:pPr>
            <a:r>
              <a:rPr lang="en-US" sz="1900" dirty="0" smtClean="0"/>
              <a:t>Authentication of Applications and Nodes</a:t>
            </a:r>
          </a:p>
          <a:p>
            <a:pPr marL="514350" indent="-514350">
              <a:buFont typeface="+mj-lt"/>
              <a:buAutoNum type="arabicPeriod"/>
            </a:pPr>
            <a:r>
              <a:rPr lang="en-US" sz="1900" dirty="0" smtClean="0"/>
              <a:t>Logging</a:t>
            </a:r>
          </a:p>
          <a:p>
            <a:pPr marL="514350" indent="-514350">
              <a:buFont typeface="+mj-lt"/>
              <a:buAutoNum type="arabicPeriod"/>
            </a:pPr>
            <a:r>
              <a:rPr lang="en-US" sz="1900" dirty="0" smtClean="0"/>
              <a:t>Traditional Security Tools</a:t>
            </a:r>
          </a:p>
          <a:p>
            <a:pPr marL="514350" indent="-514350">
              <a:buFont typeface="+mj-lt"/>
              <a:buAutoNum type="arabicPeriod"/>
            </a:pPr>
            <a:r>
              <a:rPr lang="en-US" sz="1900" dirty="0" smtClean="0"/>
              <a:t>Use of Different Technologies</a:t>
            </a:r>
            <a:r>
              <a:rPr lang="en-US" sz="1800" b="1" dirty="0" smtClean="0"/>
              <a:t>	</a:t>
            </a:r>
            <a:endParaRPr lang="en-US" sz="1800"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7950"/>
    </mc:Choice>
    <mc:Fallback>
      <p:transition spd="slow" advTm="3579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THE PROPOSED APPROACHES</a:t>
            </a:r>
            <a:endParaRPr lang="en-US" dirty="0"/>
          </a:p>
        </p:txBody>
      </p:sp>
      <p:sp>
        <p:nvSpPr>
          <p:cNvPr id="3" name="Content Placeholder 2"/>
          <p:cNvSpPr>
            <a:spLocks noGrp="1"/>
          </p:cNvSpPr>
          <p:nvPr>
            <p:ph idx="1"/>
          </p:nvPr>
        </p:nvSpPr>
        <p:spPr/>
        <p:txBody>
          <a:bodyPr>
            <a:normAutofit/>
          </a:bodyPr>
          <a:lstStyle/>
          <a:p>
            <a:pPr>
              <a:buFont typeface="+mj-lt"/>
              <a:buAutoNum type="arabicPeriod"/>
            </a:pPr>
            <a:r>
              <a:rPr lang="en-US" sz="1900" dirty="0" smtClean="0"/>
              <a:t>File Encryption</a:t>
            </a:r>
          </a:p>
          <a:p>
            <a:pPr>
              <a:buFont typeface="+mj-lt"/>
              <a:buAutoNum type="arabicPeriod"/>
            </a:pPr>
            <a:r>
              <a:rPr lang="en-US" sz="1900" dirty="0" smtClean="0"/>
              <a:t>Network Encryption</a:t>
            </a:r>
          </a:p>
          <a:p>
            <a:pPr>
              <a:buFont typeface="+mj-lt"/>
              <a:buAutoNum type="arabicPeriod"/>
            </a:pPr>
            <a:r>
              <a:rPr lang="en-US" sz="1900" dirty="0" smtClean="0"/>
              <a:t>Logging</a:t>
            </a:r>
          </a:p>
          <a:p>
            <a:pPr>
              <a:buFont typeface="+mj-lt"/>
              <a:buAutoNum type="arabicPeriod"/>
            </a:pPr>
            <a:r>
              <a:rPr lang="en-US" sz="1900" dirty="0" smtClean="0"/>
              <a:t>Software Format and Node Maintenance</a:t>
            </a:r>
          </a:p>
          <a:p>
            <a:pPr>
              <a:buFont typeface="+mj-lt"/>
              <a:buAutoNum type="arabicPeriod"/>
            </a:pPr>
            <a:r>
              <a:rPr lang="en-US" sz="1900" dirty="0" smtClean="0"/>
              <a:t>Nodes Authentication</a:t>
            </a:r>
          </a:p>
          <a:p>
            <a:pPr>
              <a:buFont typeface="+mj-lt"/>
              <a:buAutoNum type="arabicPeriod"/>
            </a:pPr>
            <a:r>
              <a:rPr lang="en-US" sz="1900" dirty="0" smtClean="0"/>
              <a:t>Rigorous System Testing of Map Reduce Jobs</a:t>
            </a:r>
          </a:p>
          <a:p>
            <a:pPr>
              <a:buFont typeface="+mj-lt"/>
              <a:buAutoNum type="arabicPeriod"/>
            </a:pPr>
            <a:r>
              <a:rPr lang="en-US" sz="1900" dirty="0" smtClean="0"/>
              <a:t>Honey-pot Nodes</a:t>
            </a:r>
          </a:p>
          <a:p>
            <a:pPr>
              <a:buFont typeface="+mj-lt"/>
              <a:buAutoNum type="arabicPeriod"/>
            </a:pPr>
            <a:r>
              <a:rPr lang="en-US" sz="1900" dirty="0" smtClean="0"/>
              <a:t>Layered Framework for Assuring Cloud</a:t>
            </a:r>
          </a:p>
          <a:p>
            <a:pPr>
              <a:buFont typeface="+mj-lt"/>
              <a:buAutoNum type="arabicPeriod"/>
            </a:pPr>
            <a:r>
              <a:rPr lang="en-US" sz="1900" dirty="0" smtClean="0"/>
              <a:t>Third Party Secure Data Publication to Cloud</a:t>
            </a:r>
          </a:p>
          <a:p>
            <a:pPr>
              <a:buFont typeface="+mj-lt"/>
              <a:buAutoNum type="arabicPeriod"/>
            </a:pPr>
            <a:r>
              <a:rPr lang="en-US" sz="1900" dirty="0" smtClean="0"/>
              <a:t>Access Control</a:t>
            </a:r>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16466"/>
    </mc:Choice>
    <mc:Fallback>
      <p:transition spd="slow" advTm="316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 CASE</a:t>
            </a:r>
            <a:endParaRPr lang="en-US" dirty="0"/>
          </a:p>
        </p:txBody>
      </p:sp>
      <p:sp>
        <p:nvSpPr>
          <p:cNvPr id="3" name="Content Placeholder 2"/>
          <p:cNvSpPr>
            <a:spLocks noGrp="1"/>
          </p:cNvSpPr>
          <p:nvPr>
            <p:ph idx="1"/>
          </p:nvPr>
        </p:nvSpPr>
        <p:spPr/>
        <p:txBody>
          <a:bodyPr>
            <a:normAutofit/>
          </a:bodyPr>
          <a:lstStyle/>
          <a:p>
            <a:pPr>
              <a:buNone/>
            </a:pPr>
            <a:r>
              <a:rPr lang="en-US" i="1" dirty="0" err="1" smtClean="0"/>
              <a:t>Niara</a:t>
            </a:r>
            <a:r>
              <a:rPr lang="en-US" i="1" dirty="0" smtClean="0"/>
              <a:t>, </a:t>
            </a:r>
            <a:r>
              <a:rPr lang="en-US" i="1" dirty="0" err="1" smtClean="0"/>
              <a:t>Cloudera</a:t>
            </a:r>
            <a:r>
              <a:rPr lang="en-US" i="1" dirty="0" smtClean="0"/>
              <a:t> Partner on Big Data Security</a:t>
            </a:r>
          </a:p>
          <a:p>
            <a:pPr>
              <a:buNone/>
            </a:pPr>
            <a:endParaRPr lang="en-US" dirty="0" smtClean="0"/>
          </a:p>
          <a:p>
            <a:pPr algn="just">
              <a:buNone/>
            </a:pPr>
            <a:r>
              <a:rPr lang="en-US" sz="1900" dirty="0" smtClean="0"/>
              <a:t>	</a:t>
            </a:r>
            <a:r>
              <a:rPr lang="en-US" sz="1800" dirty="0" err="1" smtClean="0"/>
              <a:t>Niara’s</a:t>
            </a:r>
            <a:r>
              <a:rPr lang="en-US" sz="1800" dirty="0" smtClean="0"/>
              <a:t> solution—offered both on premise and in the cloud—combines security data from different sources to provide visibility into potentially suspicious activity, reducing the time and skill needed for security analysts to discover compromised users or malicious insider activity, perform advanced threat hunting and conduct incident investigations, the company said.</a:t>
            </a:r>
          </a:p>
          <a:p>
            <a:pPr>
              <a:buNone/>
            </a:pPr>
            <a:endParaRPr lang="en-US"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143110"/>
    </mc:Choice>
    <mc:Fallback>
      <p:transition spd="slow" advTm="143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CONCLUSION</a:t>
            </a:r>
            <a:endParaRPr lang="en-US" dirty="0"/>
          </a:p>
        </p:txBody>
      </p:sp>
      <p:sp>
        <p:nvSpPr>
          <p:cNvPr id="3" name="Content Placeholder 2"/>
          <p:cNvSpPr>
            <a:spLocks noGrp="1"/>
          </p:cNvSpPr>
          <p:nvPr>
            <p:ph idx="1"/>
          </p:nvPr>
        </p:nvSpPr>
        <p:spPr/>
        <p:txBody>
          <a:bodyPr>
            <a:normAutofit/>
          </a:bodyPr>
          <a:lstStyle/>
          <a:p>
            <a:pPr algn="just">
              <a:buNone/>
            </a:pPr>
            <a:r>
              <a:rPr lang="en-US" sz="1900" dirty="0" smtClean="0"/>
              <a:t>    </a:t>
            </a:r>
          </a:p>
          <a:p>
            <a:pPr algn="just">
              <a:buNone/>
            </a:pPr>
            <a:r>
              <a:rPr lang="en-US" sz="1900" dirty="0" smtClean="0"/>
              <a:t>    Big data is here to stay. It is practically impossible to imagine the next application without it consuming data, producing new forms of data, and containing data-driven algorithms. As compute environments become cheaper, applications environments become networked, and system and analytics environments become shared over the cloud, security, access control, compression and encryption and compliance introduce challenges that have to be addressed in a systematic way. Big data and cloud environment is widely used in industry and research aspects; therefore security is an important aspect for organizations running on these cloud environments. Using proposed approaches, cloud environments can be secured for complex business operations.</a:t>
            </a:r>
            <a:endParaRPr lang="en-US" sz="1900" dirty="0"/>
          </a:p>
        </p:txBody>
      </p:sp>
      <p:pic>
        <p:nvPicPr>
          <p:cNvPr id="4" name="Audio 3">
            <a:hlinkClick r:id="" action="ppaction://media"/>
          </p:cNvPr>
          <p:cNvPicPr>
            <a:picLocks noChangeAspect="1"/>
          </p:cNvPicPr>
          <p:nvPr>
            <a:videoFile r:link="rId1"/>
            <p:extLst>
              <p:ext uri="{DAA4B4D4-6D71-4841-9C94-3DE7FCFB9230}">
                <p14:media xmlns:p14="http://schemas.microsoft.com/office/powerpoint/2010/main" xmlns="" r:embed="rId3"/>
              </p:ext>
            </p:extLst>
          </p:nvPr>
        </p:nvPicPr>
        <p:blipFill>
          <a:blip r:embed="rId4" cstate="print"/>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60372"/>
    </mc:Choice>
    <mc:Fallback>
      <p:transition spd="slow" advTm="60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showWhenStopped="0">
                <p:cTn id="7" fill="hold" display="0">
                  <p:stCondLst>
                    <p:cond delay="indefinite"/>
                  </p:stCondLst>
                  <p:endCondLst>
                    <p:cond evt="onStopAudio" delay="0">
                      <p:tgtEl>
                        <p:sldTgt/>
                      </p:tgtEl>
                    </p:cond>
                  </p:endCondLst>
                </p:cTn>
                <p:tgtEl>
                  <p:spTgt spid="4"/>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Urban">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52</TotalTime>
  <Words>704</Words>
  <Application>Microsoft Office PowerPoint</Application>
  <PresentationFormat>On-screen Show (4:3)</PresentationFormat>
  <Paragraphs>68</Paragraphs>
  <Slides>10</Slides>
  <Notes>0</Notes>
  <HiddenSlides>0</HiddenSlides>
  <MMClips>10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Urban</vt:lpstr>
      <vt:lpstr>     Big Data Security:  The Evolution of Hadoop’s Security Model </vt:lpstr>
      <vt:lpstr>ABSTRACT </vt:lpstr>
      <vt:lpstr>INTRODUCTION</vt:lpstr>
      <vt:lpstr>NEED OF SECURITY IN BIG DATA</vt:lpstr>
      <vt:lpstr>ISSUES AND CHALLENGES</vt:lpstr>
      <vt:lpstr>ISSUES AND CHALLENGES</vt:lpstr>
      <vt:lpstr>THE PROPOSED APPROACHES</vt:lpstr>
      <vt:lpstr>USE CASE</vt:lpstr>
      <vt:lpstr>CONCLUSION</vt:lpstr>
      <vt:lpstr>REFERENCES</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Security: The Evolution of Hadoop’s Security Model </dc:title>
  <dc:creator>Sandeep Kumar</dc:creator>
  <cp:lastModifiedBy>Sandeep Kumar</cp:lastModifiedBy>
  <cp:revision>17</cp:revision>
  <dcterms:created xsi:type="dcterms:W3CDTF">2006-08-16T00:00:00Z</dcterms:created>
  <dcterms:modified xsi:type="dcterms:W3CDTF">2015-10-22T01:28:32Z</dcterms:modified>
</cp:coreProperties>
</file>

<file path=docProps/thumbnail.jpeg>
</file>